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5" r:id="rId3"/>
    <p:sldId id="257" r:id="rId4"/>
    <p:sldId id="265" r:id="rId5"/>
    <p:sldId id="280" r:id="rId6"/>
    <p:sldId id="271" r:id="rId7"/>
    <p:sldId id="267" r:id="rId8"/>
    <p:sldId id="262" r:id="rId9"/>
    <p:sldId id="273" r:id="rId10"/>
    <p:sldId id="259" r:id="rId11"/>
    <p:sldId id="272" r:id="rId12"/>
    <p:sldId id="260" r:id="rId13"/>
    <p:sldId id="263" r:id="rId14"/>
    <p:sldId id="264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3D499-2F04-4C94-B5CA-590422A82BE6}" type="datetimeFigureOut">
              <a:rPr lang="en-IE" smtClean="0"/>
              <a:t>09/10/2019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7038-7523-4980-AEC7-1096AA2924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41608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3D499-2F04-4C94-B5CA-590422A82BE6}" type="datetimeFigureOut">
              <a:rPr lang="en-IE" smtClean="0"/>
              <a:t>09/10/2019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7038-7523-4980-AEC7-1096AA2924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86998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3D499-2F04-4C94-B5CA-590422A82BE6}" type="datetimeFigureOut">
              <a:rPr lang="en-IE" smtClean="0"/>
              <a:t>09/10/2019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7038-7523-4980-AEC7-1096AA2924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75533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3D499-2F04-4C94-B5CA-590422A82BE6}" type="datetimeFigureOut">
              <a:rPr lang="en-IE" smtClean="0"/>
              <a:t>09/10/2019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7038-7523-4980-AEC7-1096AA2924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71559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3D499-2F04-4C94-B5CA-590422A82BE6}" type="datetimeFigureOut">
              <a:rPr lang="en-IE" smtClean="0"/>
              <a:t>09/10/2019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7038-7523-4980-AEC7-1096AA2924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323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3D499-2F04-4C94-B5CA-590422A82BE6}" type="datetimeFigureOut">
              <a:rPr lang="en-IE" smtClean="0"/>
              <a:t>09/10/2019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7038-7523-4980-AEC7-1096AA2924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256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3D499-2F04-4C94-B5CA-590422A82BE6}" type="datetimeFigureOut">
              <a:rPr lang="en-IE" smtClean="0"/>
              <a:t>09/10/2019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7038-7523-4980-AEC7-1096AA2924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6107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3D499-2F04-4C94-B5CA-590422A82BE6}" type="datetimeFigureOut">
              <a:rPr lang="en-IE" smtClean="0"/>
              <a:t>09/10/2019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7038-7523-4980-AEC7-1096AA2924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5148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3D499-2F04-4C94-B5CA-590422A82BE6}" type="datetimeFigureOut">
              <a:rPr lang="en-IE" smtClean="0"/>
              <a:t>09/10/2019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7038-7523-4980-AEC7-1096AA2924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70322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3D499-2F04-4C94-B5CA-590422A82BE6}" type="datetimeFigureOut">
              <a:rPr lang="en-IE" smtClean="0"/>
              <a:t>09/10/2019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7038-7523-4980-AEC7-1096AA2924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135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3D499-2F04-4C94-B5CA-590422A82BE6}" type="datetimeFigureOut">
              <a:rPr lang="en-IE" smtClean="0"/>
              <a:t>09/10/2019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7038-7523-4980-AEC7-1096AA2924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7386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3D499-2F04-4C94-B5CA-590422A82BE6}" type="datetimeFigureOut">
              <a:rPr lang="en-IE" smtClean="0"/>
              <a:t>09/10/2019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D7038-7523-4980-AEC7-1096AA2924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097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mage result for learning outcomes Junior cycle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94261"/>
            <a:ext cx="6192685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40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Assessment Task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/>
          </a:p>
          <a:p>
            <a:r>
              <a:rPr lang="en-IE" dirty="0"/>
              <a:t>W</a:t>
            </a:r>
            <a:r>
              <a:rPr lang="en-IE" dirty="0" smtClean="0"/>
              <a:t>orth 10% of final result</a:t>
            </a:r>
          </a:p>
          <a:p>
            <a:r>
              <a:rPr lang="en-IE" sz="2800" dirty="0" smtClean="0"/>
              <a:t>Based on what was learned during 2</a:t>
            </a:r>
            <a:r>
              <a:rPr lang="en-IE" sz="2800" baseline="30000" dirty="0" smtClean="0"/>
              <a:t>nd</a:t>
            </a:r>
            <a:r>
              <a:rPr lang="en-IE" sz="2800" dirty="0" smtClean="0"/>
              <a:t> CBA</a:t>
            </a:r>
          </a:p>
          <a:p>
            <a:r>
              <a:rPr lang="en-IE" sz="2800" dirty="0" smtClean="0"/>
              <a:t>Carried out in class and sent to SEC for marking. Mark is added to written state exam, no separate result is given</a:t>
            </a:r>
          </a:p>
          <a:p>
            <a:r>
              <a:rPr lang="en-IE" sz="2800" dirty="0" smtClean="0"/>
              <a:t>Practical subjects (Science, </a:t>
            </a:r>
            <a:r>
              <a:rPr lang="en-IE" sz="2800" dirty="0" smtClean="0"/>
              <a:t>Visual Art</a:t>
            </a:r>
            <a:r>
              <a:rPr lang="en-IE" sz="2800" dirty="0" smtClean="0"/>
              <a:t>, Music, Home  Economics, </a:t>
            </a:r>
            <a:r>
              <a:rPr lang="en-IE" sz="2800" dirty="0" smtClean="0"/>
              <a:t>Wood Technology, Engineering &amp; Graphics</a:t>
            </a:r>
            <a:r>
              <a:rPr lang="en-IE" sz="2800" dirty="0" smtClean="0"/>
              <a:t>) will have a practical element for the Assessment task</a:t>
            </a:r>
          </a:p>
          <a:p>
            <a:endParaRPr lang="en-IE" dirty="0" smtClean="0"/>
          </a:p>
          <a:p>
            <a:pPr lvl="1"/>
            <a:endParaRPr lang="en-IE" dirty="0"/>
          </a:p>
        </p:txBody>
      </p:sp>
      <p:pic>
        <p:nvPicPr>
          <p:cNvPr id="17414" name="Picture 6" descr="C:\Users\Sheila\AppData\Local\Microsoft\Windows\Temporary Internet Files\Content.IE5\G68RWC3V\writing_clipart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941168"/>
            <a:ext cx="1487122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52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6995120" cy="864095"/>
          </a:xfrm>
        </p:spPr>
        <p:txBody>
          <a:bodyPr>
            <a:noAutofit/>
          </a:bodyPr>
          <a:lstStyle/>
          <a:p>
            <a:r>
              <a:rPr lang="en-IE" sz="2800" b="1" dirty="0"/>
              <a:t>Written State Examinations </a:t>
            </a:r>
            <a:r>
              <a:rPr lang="en-IE" sz="2800" dirty="0"/>
              <a:t/>
            </a:r>
            <a:br>
              <a:rPr lang="en-IE" sz="2800" dirty="0"/>
            </a:br>
            <a:endParaRPr lang="en-I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641379"/>
          </a:xfrm>
        </p:spPr>
        <p:txBody>
          <a:bodyPr>
            <a:normAutofit/>
          </a:bodyPr>
          <a:lstStyle/>
          <a:p>
            <a:pPr fontAlgn="base"/>
            <a:r>
              <a:rPr lang="en-IE" sz="3000" dirty="0" smtClean="0"/>
              <a:t>Worth 90% of final result</a:t>
            </a:r>
          </a:p>
          <a:p>
            <a:pPr marL="0" indent="0" fontAlgn="base">
              <a:buNone/>
            </a:pPr>
            <a:endParaRPr lang="en-IE" sz="3000" dirty="0" smtClean="0"/>
          </a:p>
          <a:p>
            <a:pPr fontAlgn="base"/>
            <a:r>
              <a:rPr lang="en-IE" sz="3000" dirty="0" smtClean="0"/>
              <a:t>Duration </a:t>
            </a:r>
            <a:r>
              <a:rPr lang="en-IE" sz="3000" dirty="0"/>
              <a:t>of 2 hours </a:t>
            </a:r>
            <a:endParaRPr lang="en-IE" sz="3000" dirty="0" smtClean="0"/>
          </a:p>
          <a:p>
            <a:pPr fontAlgn="base"/>
            <a:endParaRPr lang="en-IE" sz="3000" b="1" dirty="0" smtClean="0"/>
          </a:p>
          <a:p>
            <a:pPr fontAlgn="base"/>
            <a:r>
              <a:rPr lang="en-IE" sz="3000" b="1" dirty="0" smtClean="0"/>
              <a:t>Exams </a:t>
            </a:r>
            <a:r>
              <a:rPr lang="en-IE" sz="3000" b="1" dirty="0"/>
              <a:t>will be </a:t>
            </a:r>
            <a:r>
              <a:rPr lang="en-IE" sz="3000" b="1" dirty="0" smtClean="0"/>
              <a:t>set, run &amp; corrected </a:t>
            </a:r>
            <a:r>
              <a:rPr lang="en-IE" sz="3000" b="1" dirty="0"/>
              <a:t>by the State Examinations Commission in June of third year.</a:t>
            </a:r>
            <a:r>
              <a:rPr lang="en-IE" sz="3000" dirty="0"/>
              <a:t/>
            </a:r>
            <a:br>
              <a:rPr lang="en-IE" sz="3000" dirty="0"/>
            </a:br>
            <a:endParaRPr lang="en-IE" sz="3000" dirty="0"/>
          </a:p>
          <a:p>
            <a:endParaRPr lang="en-IE" dirty="0"/>
          </a:p>
        </p:txBody>
      </p:sp>
      <p:pic>
        <p:nvPicPr>
          <p:cNvPr id="6" name="Picture 2" descr="C:\Users\Sheila\AppData\Local\Microsoft\Windows\Temporary Internet Files\Content.IE5\0SGQL15E\mm8_boyatdesk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178" y="4437112"/>
            <a:ext cx="112395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36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Grades for written exams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Distinction 90-100%</a:t>
            </a:r>
          </a:p>
          <a:p>
            <a:r>
              <a:rPr lang="en-IE" dirty="0" smtClean="0"/>
              <a:t>Higher Merit 75 – 89%</a:t>
            </a:r>
          </a:p>
          <a:p>
            <a:r>
              <a:rPr lang="en-IE" dirty="0" smtClean="0"/>
              <a:t>Merit 55- 74%</a:t>
            </a:r>
          </a:p>
          <a:p>
            <a:r>
              <a:rPr lang="en-IE" dirty="0" smtClean="0"/>
              <a:t>Achieved 40 – 54%</a:t>
            </a:r>
          </a:p>
          <a:p>
            <a:r>
              <a:rPr lang="en-IE" dirty="0" smtClean="0"/>
              <a:t>Partially Achieved 20 – 39%</a:t>
            </a:r>
          </a:p>
          <a:p>
            <a:r>
              <a:rPr lang="en-IE" dirty="0" smtClean="0"/>
              <a:t>Not Graded 0 – 19%</a:t>
            </a:r>
            <a:endParaRPr lang="en-IE" dirty="0"/>
          </a:p>
        </p:txBody>
      </p:sp>
      <p:pic>
        <p:nvPicPr>
          <p:cNvPr id="18434" name="Picture 2" descr="C:\Users\Sheila\AppData\Local\Microsoft\Windows\Temporary Internet Files\Content.IE5\0SGQL15E\Exam-Results-W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373216"/>
            <a:ext cx="1728192" cy="115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Junior Cert Profile of Achievement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dirty="0" smtClean="0"/>
              <a:t>Received by students at end of term after Junior Cycle (</a:t>
            </a:r>
            <a:r>
              <a:rPr lang="en-IE" dirty="0" err="1" smtClean="0"/>
              <a:t>approx</a:t>
            </a:r>
            <a:r>
              <a:rPr lang="en-IE" dirty="0" smtClean="0"/>
              <a:t> December)</a:t>
            </a:r>
          </a:p>
          <a:p>
            <a:pPr marL="0" indent="0">
              <a:buNone/>
            </a:pPr>
            <a:r>
              <a:rPr lang="en-IE" dirty="0" smtClean="0"/>
              <a:t>Contains:</a:t>
            </a:r>
          </a:p>
          <a:p>
            <a:r>
              <a:rPr lang="en-IE" dirty="0" smtClean="0"/>
              <a:t>State Examinations Results</a:t>
            </a:r>
          </a:p>
          <a:p>
            <a:r>
              <a:rPr lang="en-IE" dirty="0" smtClean="0"/>
              <a:t>Classroom Based Assessments</a:t>
            </a:r>
          </a:p>
          <a:p>
            <a:r>
              <a:rPr lang="en-IE" dirty="0" smtClean="0"/>
              <a:t>Short Courses</a:t>
            </a:r>
          </a:p>
          <a:p>
            <a:r>
              <a:rPr lang="en-IE" dirty="0" smtClean="0"/>
              <a:t>Other Areas of Learning</a:t>
            </a:r>
          </a:p>
          <a:p>
            <a:pPr lvl="1"/>
            <a:r>
              <a:rPr lang="en-IE" dirty="0" smtClean="0"/>
              <a:t>Includes areas like SPHE, PE, participation in school activities e.g. Student council, team sports</a:t>
            </a:r>
          </a:p>
          <a:p>
            <a:pPr lvl="1"/>
            <a:endParaRPr lang="en-IE" dirty="0" smtClean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212" y="2708920"/>
            <a:ext cx="1220172" cy="172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7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16632"/>
            <a:ext cx="4550947" cy="6442251"/>
          </a:xfrm>
        </p:spPr>
      </p:pic>
    </p:spTree>
    <p:extLst>
      <p:ext uri="{BB962C8B-B14F-4D97-AF65-F5344CB8AC3E}">
        <p14:creationId xmlns:p14="http://schemas.microsoft.com/office/powerpoint/2010/main" val="400238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Questions</a:t>
            </a:r>
            <a:endParaRPr lang="en-IE" dirty="0"/>
          </a:p>
        </p:txBody>
      </p:sp>
      <p:pic>
        <p:nvPicPr>
          <p:cNvPr id="1026" name="Picture 2" descr="C:\Users\Sheila\AppData\Local\Microsoft\Windows\Temporary Internet Files\Content.IE5\0SGQL15E\question2-300x300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43250" y="2434431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28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66" y="116632"/>
            <a:ext cx="8540834" cy="6594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939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689932"/>
              </p:ext>
            </p:extLst>
          </p:nvPr>
        </p:nvGraphicFramePr>
        <p:xfrm>
          <a:off x="395536" y="260649"/>
          <a:ext cx="8229600" cy="3827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14856">
                <a:tc>
                  <a:txBody>
                    <a:bodyPr/>
                    <a:lstStyle/>
                    <a:p>
                      <a:r>
                        <a:rPr lang="en-IE" dirty="0" smtClean="0"/>
                        <a:t>1</a:t>
                      </a:r>
                      <a:r>
                        <a:rPr lang="en-IE" baseline="30000" dirty="0" smtClean="0"/>
                        <a:t>st</a:t>
                      </a:r>
                      <a:r>
                        <a:rPr lang="en-IE" baseline="0" dirty="0" smtClean="0"/>
                        <a:t> Year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Junior Cert Year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Subjects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2014/15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Junior Cert 2017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English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2015/16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Junior Cert 2018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English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2016/17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Junior Cert 2019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+</a:t>
                      </a:r>
                      <a:r>
                        <a:rPr lang="en-IE" baseline="0" dirty="0" smtClean="0"/>
                        <a:t> </a:t>
                      </a:r>
                      <a:r>
                        <a:rPr lang="en-IE" dirty="0" smtClean="0"/>
                        <a:t>Science</a:t>
                      </a:r>
                      <a:r>
                        <a:rPr lang="en-IE" baseline="0" dirty="0" smtClean="0"/>
                        <a:t> &amp; </a:t>
                      </a:r>
                      <a:r>
                        <a:rPr lang="en-IE" dirty="0" smtClean="0"/>
                        <a:t>Business</a:t>
                      </a:r>
                      <a:r>
                        <a:rPr lang="en-IE" baseline="0" dirty="0" smtClean="0"/>
                        <a:t> 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2017/18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Junior Cert 2020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+</a:t>
                      </a:r>
                      <a:r>
                        <a:rPr lang="en-IE" baseline="0" dirty="0" smtClean="0"/>
                        <a:t> </a:t>
                      </a:r>
                      <a:r>
                        <a:rPr lang="en-IE" dirty="0" smtClean="0"/>
                        <a:t>Irish</a:t>
                      </a:r>
                      <a:r>
                        <a:rPr lang="en-IE" dirty="0" smtClean="0"/>
                        <a:t>,</a:t>
                      </a:r>
                      <a:r>
                        <a:rPr lang="en-IE" baseline="0" dirty="0" smtClean="0"/>
                        <a:t> </a:t>
                      </a:r>
                      <a:r>
                        <a:rPr lang="en-IE" dirty="0" smtClean="0"/>
                        <a:t>French</a:t>
                      </a:r>
                      <a:r>
                        <a:rPr lang="en-IE" baseline="0" dirty="0" smtClean="0"/>
                        <a:t> &amp; Visual </a:t>
                      </a:r>
                      <a:r>
                        <a:rPr lang="en-IE" dirty="0" smtClean="0"/>
                        <a:t>Art </a:t>
                      </a:r>
                      <a:endParaRPr lang="en-I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2018/19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Junior Cert 2021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+</a:t>
                      </a:r>
                      <a:r>
                        <a:rPr lang="en-IE" baseline="0" dirty="0" smtClean="0"/>
                        <a:t> </a:t>
                      </a:r>
                      <a:r>
                        <a:rPr lang="en-IE" dirty="0" smtClean="0"/>
                        <a:t>Maths,</a:t>
                      </a:r>
                      <a:r>
                        <a:rPr lang="en-IE" baseline="0" dirty="0" smtClean="0"/>
                        <a:t> </a:t>
                      </a:r>
                      <a:r>
                        <a:rPr lang="en-IE" dirty="0" smtClean="0"/>
                        <a:t>Home Economics,</a:t>
                      </a:r>
                      <a:r>
                        <a:rPr lang="en-IE" baseline="0" dirty="0" smtClean="0"/>
                        <a:t> </a:t>
                      </a:r>
                      <a:r>
                        <a:rPr lang="en-IE" dirty="0" smtClean="0"/>
                        <a:t>Music</a:t>
                      </a:r>
                      <a:r>
                        <a:rPr lang="en-IE" baseline="0" dirty="0" smtClean="0"/>
                        <a:t>, </a:t>
                      </a:r>
                      <a:r>
                        <a:rPr lang="en-IE" dirty="0" smtClean="0"/>
                        <a:t>Geography &amp; History</a:t>
                      </a:r>
                      <a:endParaRPr lang="en-IE" dirty="0" smtClean="0"/>
                    </a:p>
                    <a:p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2019/2020</a:t>
                      </a:r>
                    </a:p>
                    <a:p>
                      <a:r>
                        <a:rPr lang="en-IE" dirty="0" smtClean="0"/>
                        <a:t>&amp; future years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Junior Cert 2022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+ Wood</a:t>
                      </a:r>
                      <a:r>
                        <a:rPr lang="en-IE" baseline="0" dirty="0" smtClean="0"/>
                        <a:t> Technology, Engineering &amp; Graphics</a:t>
                      </a:r>
                      <a:endParaRPr lang="en-IE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04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IE" dirty="0" smtClean="0"/>
              <a:t>Subjects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n-IE" sz="3000" dirty="0" smtClean="0"/>
              <a:t>Students can study a maximum of 10 subjects for their Junior Cycle</a:t>
            </a:r>
          </a:p>
          <a:p>
            <a:r>
              <a:rPr lang="en-IE" sz="3000" dirty="0" smtClean="0"/>
              <a:t>Short courses can replace some </a:t>
            </a:r>
            <a:r>
              <a:rPr lang="en-IE" sz="3000" dirty="0" smtClean="0"/>
              <a:t>subjects</a:t>
            </a:r>
            <a:endParaRPr lang="en-IE" sz="3000" dirty="0" smtClean="0"/>
          </a:p>
          <a:p>
            <a:r>
              <a:rPr lang="en-IE" sz="3000" b="1" dirty="0" smtClean="0"/>
              <a:t>Higher/Ordinary Level: </a:t>
            </a:r>
            <a:r>
              <a:rPr lang="en-IE" sz="3000" dirty="0" smtClean="0"/>
              <a:t>English</a:t>
            </a:r>
            <a:r>
              <a:rPr lang="en-IE" sz="3000" dirty="0" smtClean="0"/>
              <a:t>, Irish, </a:t>
            </a:r>
            <a:r>
              <a:rPr lang="en-IE" sz="3000" dirty="0" smtClean="0"/>
              <a:t>Maths</a:t>
            </a:r>
            <a:endParaRPr lang="en-IE" sz="3000" dirty="0" smtClean="0"/>
          </a:p>
          <a:p>
            <a:r>
              <a:rPr lang="en-IE" sz="3000" b="1" dirty="0" smtClean="0"/>
              <a:t>Common Level: </a:t>
            </a:r>
            <a:r>
              <a:rPr lang="en-IE" sz="3000" dirty="0" smtClean="0"/>
              <a:t>Science, French, </a:t>
            </a:r>
            <a:r>
              <a:rPr lang="en-IE" sz="3000" dirty="0" smtClean="0"/>
              <a:t>History, Geography, Business </a:t>
            </a:r>
            <a:r>
              <a:rPr lang="en-IE" sz="3000" dirty="0" smtClean="0"/>
              <a:t>Studies, </a:t>
            </a:r>
            <a:r>
              <a:rPr lang="en-IE" sz="3000" dirty="0" smtClean="0"/>
              <a:t>Wood Technology, </a:t>
            </a:r>
            <a:r>
              <a:rPr lang="en-IE" sz="3000" dirty="0" smtClean="0"/>
              <a:t>Engineering</a:t>
            </a:r>
            <a:r>
              <a:rPr lang="en-IE" sz="3000" dirty="0" smtClean="0"/>
              <a:t>, </a:t>
            </a:r>
            <a:r>
              <a:rPr lang="en-IE" sz="3000" dirty="0" smtClean="0"/>
              <a:t>Music, </a:t>
            </a:r>
            <a:r>
              <a:rPr lang="en-IE" sz="3000" dirty="0" smtClean="0"/>
              <a:t>Visual Art</a:t>
            </a:r>
            <a:r>
              <a:rPr lang="en-IE" sz="3000" dirty="0" smtClean="0"/>
              <a:t>, Home Economics, </a:t>
            </a:r>
            <a:r>
              <a:rPr lang="en-IE" sz="3000" dirty="0" smtClean="0"/>
              <a:t>Graphics</a:t>
            </a:r>
            <a:endParaRPr lang="en-IE" sz="3000" dirty="0" smtClean="0"/>
          </a:p>
          <a:p>
            <a:endParaRPr lang="en-IE" dirty="0" smtClean="0"/>
          </a:p>
        </p:txBody>
      </p:sp>
      <p:pic>
        <p:nvPicPr>
          <p:cNvPr id="11270" name="Picture 6" descr="C:\Users\Sheila\AppData\Local\Microsoft\Windows\Temporary Internet Files\Content.IE5\QDLDJ5F1\SUBJECT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338420"/>
            <a:ext cx="1512168" cy="132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22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492896"/>
            <a:ext cx="8229600" cy="3773016"/>
          </a:xfrm>
        </p:spPr>
        <p:txBody>
          <a:bodyPr/>
          <a:lstStyle/>
          <a:p>
            <a:r>
              <a:rPr lang="en-IE" dirty="0" smtClean="0"/>
              <a:t>Wellbeing (from 1</a:t>
            </a:r>
            <a:r>
              <a:rPr lang="en-IE" baseline="30000" dirty="0" smtClean="0"/>
              <a:t>st</a:t>
            </a:r>
            <a:r>
              <a:rPr lang="en-IE" dirty="0" smtClean="0"/>
              <a:t> year 2017)</a:t>
            </a:r>
          </a:p>
          <a:p>
            <a:r>
              <a:rPr lang="en-IE" dirty="0" smtClean="0"/>
              <a:t>300 hours over 3 years moving to 400 hours over 3 years by 2020</a:t>
            </a:r>
          </a:p>
          <a:p>
            <a:r>
              <a:rPr lang="en-IE" dirty="0" smtClean="0"/>
              <a:t>SPHE, CSPE, PE, </a:t>
            </a:r>
            <a:r>
              <a:rPr lang="en-IE" dirty="0" smtClean="0"/>
              <a:t>Guidance, IT </a:t>
            </a:r>
            <a:r>
              <a:rPr lang="en-IE" dirty="0" smtClean="0"/>
              <a:t>etc. </a:t>
            </a:r>
          </a:p>
          <a:p>
            <a:r>
              <a:rPr lang="en-IE" dirty="0" smtClean="0"/>
              <a:t>Some parts </a:t>
            </a:r>
            <a:r>
              <a:rPr lang="en-IE" dirty="0"/>
              <a:t>m</a:t>
            </a:r>
            <a:r>
              <a:rPr lang="en-IE" dirty="0" smtClean="0"/>
              <a:t>ay be listed as short courses</a:t>
            </a:r>
          </a:p>
          <a:p>
            <a:endParaRPr lang="en-IE" dirty="0"/>
          </a:p>
        </p:txBody>
      </p:sp>
      <p:pic>
        <p:nvPicPr>
          <p:cNvPr id="12290" name="Picture 2" descr="C:\Users\Sheila\AppData\Local\Microsoft\Windows\Temporary Internet Files\Content.IE5\QDLDJ5F1\diverse-hands-holding-word-wellbeing-4097928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48680"/>
            <a:ext cx="3240360" cy="162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44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Untitled-1-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38" y="692696"/>
            <a:ext cx="9726197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35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Sheila\AppData\Local\Microsoft\Windows\Temporary Internet Files\Content.IE5\VRIY4E37\assessmen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124744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23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Classroom Based Assessments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400" dirty="0" smtClean="0"/>
              <a:t>Carried out in class – timetable set by Department</a:t>
            </a:r>
          </a:p>
          <a:p>
            <a:r>
              <a:rPr lang="en-IE" sz="2400" dirty="0" smtClean="0"/>
              <a:t>Most subjects - one </a:t>
            </a:r>
            <a:r>
              <a:rPr lang="en-IE" sz="2400" dirty="0" smtClean="0"/>
              <a:t>in 2</a:t>
            </a:r>
            <a:r>
              <a:rPr lang="en-IE" sz="2400" baseline="30000" dirty="0" smtClean="0"/>
              <a:t>nd</a:t>
            </a:r>
            <a:r>
              <a:rPr lang="en-IE" sz="2400" dirty="0" smtClean="0"/>
              <a:t> year, one in 3</a:t>
            </a:r>
            <a:r>
              <a:rPr lang="en-IE" sz="2400" baseline="30000" dirty="0" smtClean="0"/>
              <a:t>rd</a:t>
            </a:r>
            <a:r>
              <a:rPr lang="en-IE" sz="2400" dirty="0" smtClean="0"/>
              <a:t> year (per subject)</a:t>
            </a:r>
          </a:p>
          <a:p>
            <a:r>
              <a:rPr lang="en-IE" sz="2400" dirty="0" smtClean="0"/>
              <a:t>Graded by subject teacher</a:t>
            </a:r>
          </a:p>
          <a:p>
            <a:r>
              <a:rPr lang="en-IE" sz="2400" dirty="0" smtClean="0"/>
              <a:t>Reported on Junior Cert Profile of Achievement</a:t>
            </a:r>
            <a:endParaRPr lang="en-IE" sz="2400" dirty="0"/>
          </a:p>
          <a:p>
            <a:pPr lvl="1"/>
            <a:r>
              <a:rPr lang="en-IE" sz="2400" dirty="0"/>
              <a:t>Exceptional</a:t>
            </a:r>
          </a:p>
          <a:p>
            <a:pPr lvl="1"/>
            <a:r>
              <a:rPr lang="en-IE" sz="2400" dirty="0"/>
              <a:t>Above Expectations</a:t>
            </a:r>
          </a:p>
          <a:p>
            <a:pPr lvl="1"/>
            <a:r>
              <a:rPr lang="en-IE" sz="2400" dirty="0"/>
              <a:t>In Line with Expectations</a:t>
            </a:r>
          </a:p>
          <a:p>
            <a:pPr lvl="1"/>
            <a:r>
              <a:rPr lang="en-IE" sz="2400" dirty="0"/>
              <a:t>Yet to meet expectations</a:t>
            </a:r>
          </a:p>
          <a:p>
            <a:endParaRPr lang="en-IE" dirty="0"/>
          </a:p>
        </p:txBody>
      </p:sp>
      <p:pic>
        <p:nvPicPr>
          <p:cNvPr id="14338" name="Picture 2" descr="C:\Users\Sheila\AppData\Local\Microsoft\Windows\Temporary Internet Files\Content.IE5\VRIY4E37\formative_assessmen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581128"/>
            <a:ext cx="21209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30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Ensuring quality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IE" sz="2800" dirty="0"/>
              <a:t>Schools will organise “Subject Learning and Assessment Review” meetings</a:t>
            </a:r>
            <a:br>
              <a:rPr lang="en-IE" sz="2800" dirty="0"/>
            </a:br>
            <a:endParaRPr lang="en-IE" sz="2800" dirty="0"/>
          </a:p>
          <a:p>
            <a:pPr fontAlgn="base"/>
            <a:r>
              <a:rPr lang="en-IE" sz="2800" dirty="0" smtClean="0"/>
              <a:t>Teachers </a:t>
            </a:r>
            <a:r>
              <a:rPr lang="en-IE" sz="2800" dirty="0"/>
              <a:t>will compare their assessment of students’ work and ensure a common approach across the </a:t>
            </a:r>
            <a:r>
              <a:rPr lang="en-IE" sz="2800" dirty="0" smtClean="0"/>
              <a:t>school</a:t>
            </a:r>
          </a:p>
          <a:p>
            <a:pPr marL="0" indent="0" fontAlgn="base">
              <a:buNone/>
            </a:pPr>
            <a:endParaRPr lang="en-IE" sz="2800" dirty="0" smtClean="0"/>
          </a:p>
          <a:p>
            <a:pPr fontAlgn="base"/>
            <a:r>
              <a:rPr lang="en-IE" sz="2800" dirty="0" smtClean="0"/>
              <a:t>CPD </a:t>
            </a:r>
            <a:r>
              <a:rPr lang="en-IE" sz="2800" dirty="0"/>
              <a:t>will be provided for teachers to ensure that the Classroom-Based Assessments align to a national standard  </a:t>
            </a:r>
          </a:p>
          <a:p>
            <a:endParaRPr lang="en-IE" dirty="0"/>
          </a:p>
        </p:txBody>
      </p:sp>
      <p:pic>
        <p:nvPicPr>
          <p:cNvPr id="15362" name="Picture 2" descr="C:\Users\Sheila\AppData\Local\Microsoft\Windows\Temporary Internet Files\Content.IE5\G68RWC3V\quality-150x15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30120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1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409</Words>
  <Application>Microsoft Office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Subjects</vt:lpstr>
      <vt:lpstr>PowerPoint Presentation</vt:lpstr>
      <vt:lpstr>PowerPoint Presentation</vt:lpstr>
      <vt:lpstr>PowerPoint Presentation</vt:lpstr>
      <vt:lpstr>Classroom Based Assessments</vt:lpstr>
      <vt:lpstr>Ensuring quality</vt:lpstr>
      <vt:lpstr>Assessment Task</vt:lpstr>
      <vt:lpstr>Written State Examinations  </vt:lpstr>
      <vt:lpstr>Grades for written exams</vt:lpstr>
      <vt:lpstr>Junior Cert Profile of Achievement</vt:lpstr>
      <vt:lpstr>PowerPoint Presentation</vt:lpstr>
      <vt:lpstr>Questions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Junior Cycle</dc:title>
  <dc:creator>Sheila Curley</dc:creator>
  <cp:lastModifiedBy>Sheila Curley</cp:lastModifiedBy>
  <cp:revision>26</cp:revision>
  <dcterms:created xsi:type="dcterms:W3CDTF">2017-11-24T15:45:06Z</dcterms:created>
  <dcterms:modified xsi:type="dcterms:W3CDTF">2019-10-09T11:50:54Z</dcterms:modified>
</cp:coreProperties>
</file>